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8"/>
  </p:notesMasterIdLst>
  <p:sldIdLst>
    <p:sldId id="271" r:id="rId3"/>
    <p:sldId id="258" r:id="rId4"/>
    <p:sldId id="327" r:id="rId5"/>
    <p:sldId id="278" r:id="rId6"/>
    <p:sldId id="337" r:id="rId7"/>
    <p:sldId id="339" r:id="rId8"/>
    <p:sldId id="340" r:id="rId9"/>
    <p:sldId id="348" r:id="rId10"/>
    <p:sldId id="341" r:id="rId11"/>
    <p:sldId id="349" r:id="rId12"/>
    <p:sldId id="350" r:id="rId13"/>
    <p:sldId id="351" r:id="rId14"/>
    <p:sldId id="352" r:id="rId15"/>
    <p:sldId id="353" r:id="rId16"/>
    <p:sldId id="272" r:id="rId17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FFFF"/>
    <a:srgbClr val="0099FF"/>
    <a:srgbClr val="FF0066"/>
    <a:srgbClr val="0000FF"/>
    <a:srgbClr val="75057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66" autoAdjust="0"/>
    <p:restoredTop sz="94521" autoAdjust="0"/>
  </p:normalViewPr>
  <p:slideViewPr>
    <p:cSldViewPr>
      <p:cViewPr varScale="1">
        <p:scale>
          <a:sx n="86" d="100"/>
          <a:sy n="86" d="100"/>
        </p:scale>
        <p:origin x="-312" y="-60"/>
      </p:cViewPr>
      <p:guideLst>
        <p:guide orient="horz" pos="16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每日必练</a:t>
              </a:r>
              <a:endParaRPr lang="zh-CN" altLang="en-US" sz="1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endParaRP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7504" y="195486"/>
            <a:ext cx="504000" cy="50405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11560" y="267494"/>
            <a:ext cx="1296144" cy="36004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6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rPr>
              <a:t>分层训练</a:t>
            </a:r>
            <a:endParaRPr lang="en-US" altLang="zh-CN" sz="1600" b="1" spc="5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少儿简体"/>
            </a:endParaRPr>
          </a:p>
        </p:txBody>
      </p:sp>
      <p:pic>
        <p:nvPicPr>
          <p:cNvPr id="15" name="图片 14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旧知唤醒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zh-CN" sz="1600" b="1" kern="1200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方正少儿简体"/>
                  <a:cs typeface="+mn-cs"/>
                </a:rPr>
                <a:t>随堂练习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tif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53525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8242" y="134712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件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0" name="组合 2"/>
          <p:cNvGrpSpPr/>
          <p:nvPr/>
        </p:nvGrpSpPr>
        <p:grpSpPr>
          <a:xfrm>
            <a:off x="2300380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练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13"/>
          <p:cNvGrpSpPr/>
          <p:nvPr/>
        </p:nvGrpSpPr>
        <p:grpSpPr>
          <a:xfrm>
            <a:off x="3572837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b="1" smtClean="0">
                  <a:solidFill>
                    <a:srgbClr val="FFC000"/>
                  </a:solidFill>
                </a:rPr>
                <a:t>习</a:t>
              </a:r>
              <a:endParaRPr lang="zh-CN" altLang="en-US" sz="5000" b="1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课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5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2475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707904" y="3075806"/>
            <a:ext cx="1956303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人教版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三年级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bldLvl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71472" y="526852"/>
            <a:ext cx="7715304" cy="26015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计算下面各题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找出规律。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21×11=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22×11=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23×11=             24×11=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25×11=             26×11=</a:t>
            </a:r>
          </a:p>
        </p:txBody>
      </p:sp>
      <p:sp>
        <p:nvSpPr>
          <p:cNvPr id="10" name="矩形 9"/>
          <p:cNvSpPr/>
          <p:nvPr/>
        </p:nvSpPr>
        <p:spPr>
          <a:xfrm>
            <a:off x="2143108" y="1142990"/>
            <a:ext cx="128588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231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786314" y="1142990"/>
            <a:ext cx="128588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242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071670" y="1785932"/>
            <a:ext cx="128588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253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714876" y="1785932"/>
            <a:ext cx="128588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264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143108" y="2500312"/>
            <a:ext cx="128588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275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86314" y="2500312"/>
            <a:ext cx="128588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286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5" grpId="0"/>
      <p:bldP spid="8" grpId="0"/>
      <p:bldP spid="9" grpId="0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71472" y="526852"/>
            <a:ext cx="800105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发现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一个两位数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各数位上数字之和小于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乘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11,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结果是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位数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且积的首位与末位分别与这个两位数的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位与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位相同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其十位上的数为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10" name="矩形 9"/>
          <p:cNvSpPr/>
          <p:nvPr/>
        </p:nvSpPr>
        <p:spPr>
          <a:xfrm>
            <a:off x="2000232" y="1214428"/>
            <a:ext cx="128588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</a:p>
        </p:txBody>
      </p:sp>
      <p:sp>
        <p:nvSpPr>
          <p:cNvPr id="5" name="矩形 4"/>
          <p:cNvSpPr/>
          <p:nvPr/>
        </p:nvSpPr>
        <p:spPr>
          <a:xfrm>
            <a:off x="2500298" y="1857370"/>
            <a:ext cx="128588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首</a:t>
            </a:r>
          </a:p>
        </p:txBody>
      </p:sp>
      <p:sp>
        <p:nvSpPr>
          <p:cNvPr id="8" name="矩形 7"/>
          <p:cNvSpPr/>
          <p:nvPr/>
        </p:nvSpPr>
        <p:spPr>
          <a:xfrm>
            <a:off x="4572000" y="1857370"/>
            <a:ext cx="128588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末</a:t>
            </a:r>
          </a:p>
        </p:txBody>
      </p:sp>
      <p:sp>
        <p:nvSpPr>
          <p:cNvPr id="9" name="矩形 8"/>
          <p:cNvSpPr/>
          <p:nvPr/>
        </p:nvSpPr>
        <p:spPr>
          <a:xfrm>
            <a:off x="1571604" y="2500312"/>
            <a:ext cx="542928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这个两位数所有数位上数字之和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5" grpId="0"/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71472" y="526852"/>
            <a:ext cx="8001056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英才小学有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平均每班有学生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全校一共有学生多少人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9" name="矩形 8"/>
          <p:cNvSpPr/>
          <p:nvPr/>
        </p:nvSpPr>
        <p:spPr>
          <a:xfrm>
            <a:off x="1571604" y="2500312"/>
            <a:ext cx="542928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43×21=903(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28728" y="3143254"/>
            <a:ext cx="542928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答：全校一共有学生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903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71472" y="526852"/>
            <a:ext cx="814393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一段路的一侧每隔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米架一根电线杆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从头到尾共架了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路头、路尾各有一根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这段路有多长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9" name="矩形 8"/>
          <p:cNvSpPr/>
          <p:nvPr/>
        </p:nvSpPr>
        <p:spPr>
          <a:xfrm>
            <a:off x="2214546" y="2000246"/>
            <a:ext cx="314327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32-1=31(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段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071670" y="2643188"/>
            <a:ext cx="314327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22×31=682(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71604" y="3571882"/>
            <a:ext cx="492922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答：这段路长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682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66771" y="1675783"/>
            <a:ext cx="2705097" cy="3181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矩形 6"/>
          <p:cNvSpPr/>
          <p:nvPr/>
        </p:nvSpPr>
        <p:spPr>
          <a:xfrm>
            <a:off x="571472" y="526852"/>
            <a:ext cx="8143932" cy="13111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下面竖式中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当“数”“学”分别代表几时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乘法竖式才能成立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9" name="矩形 8"/>
          <p:cNvSpPr/>
          <p:nvPr/>
        </p:nvSpPr>
        <p:spPr>
          <a:xfrm>
            <a:off x="6858016" y="2643188"/>
            <a:ext cx="192882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=3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=2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TH256.EPS" descr="id:2147503929;FounderCES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43372" y="2071684"/>
            <a:ext cx="1857388" cy="257176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42204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 rot="20718769">
            <a:off x="2669878" y="1171198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971600" y="987574"/>
            <a:ext cx="1471878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4</a:t>
            </a:r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单元</a:t>
            </a:r>
            <a:endParaRPr lang="zh-CN" altLang="en-US" sz="28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059832" y="1635646"/>
            <a:ext cx="5616624" cy="743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2  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两位数乘两位数</a:t>
            </a: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(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不进位</a:t>
            </a: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)</a:t>
            </a:r>
            <a:endParaRPr lang="zh-CN" altLang="en-US" sz="3200" dirty="0" smtClean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4391025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57158" y="857238"/>
            <a:ext cx="7786710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在写乘法竖式时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首先要将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位乘起。</a:t>
            </a:r>
          </a:p>
        </p:txBody>
      </p:sp>
      <p:sp>
        <p:nvSpPr>
          <p:cNvPr id="14" name="矩形 13"/>
          <p:cNvSpPr/>
          <p:nvPr/>
        </p:nvSpPr>
        <p:spPr>
          <a:xfrm>
            <a:off x="4572000" y="857238"/>
            <a:ext cx="222282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数位</a:t>
            </a:r>
          </a:p>
        </p:txBody>
      </p:sp>
      <p:sp>
        <p:nvSpPr>
          <p:cNvPr id="15" name="矩形 14"/>
          <p:cNvSpPr/>
          <p:nvPr/>
        </p:nvSpPr>
        <p:spPr>
          <a:xfrm>
            <a:off x="785786" y="1500180"/>
            <a:ext cx="164307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低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7158" y="2905940"/>
            <a:ext cx="8429652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方法回顾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】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两位数乘两位数的笔算乘法也要遵循乘法竖式的书写要求。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28564" y="714362"/>
            <a:ext cx="800108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120×3=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220×4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240×2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34×20=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30×40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110×5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120×4=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22×30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310×3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120×2=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420×2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21×40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</a:p>
        </p:txBody>
      </p:sp>
      <p:sp>
        <p:nvSpPr>
          <p:cNvPr id="4" name="矩形 3"/>
          <p:cNvSpPr/>
          <p:nvPr/>
        </p:nvSpPr>
        <p:spPr>
          <a:xfrm>
            <a:off x="1857356" y="857238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360</a:t>
            </a:r>
          </a:p>
        </p:txBody>
      </p:sp>
      <p:sp>
        <p:nvSpPr>
          <p:cNvPr id="5" name="矩形 4"/>
          <p:cNvSpPr/>
          <p:nvPr/>
        </p:nvSpPr>
        <p:spPr>
          <a:xfrm>
            <a:off x="4429124" y="857238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880</a:t>
            </a:r>
          </a:p>
        </p:txBody>
      </p:sp>
      <p:sp>
        <p:nvSpPr>
          <p:cNvPr id="6" name="矩形 5"/>
          <p:cNvSpPr/>
          <p:nvPr/>
        </p:nvSpPr>
        <p:spPr>
          <a:xfrm>
            <a:off x="6929454" y="857238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480</a:t>
            </a:r>
          </a:p>
        </p:txBody>
      </p:sp>
      <p:sp>
        <p:nvSpPr>
          <p:cNvPr id="7" name="矩形 6"/>
          <p:cNvSpPr/>
          <p:nvPr/>
        </p:nvSpPr>
        <p:spPr>
          <a:xfrm>
            <a:off x="1857356" y="1719761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680</a:t>
            </a:r>
          </a:p>
        </p:txBody>
      </p:sp>
      <p:sp>
        <p:nvSpPr>
          <p:cNvPr id="8" name="矩形 7"/>
          <p:cNvSpPr/>
          <p:nvPr/>
        </p:nvSpPr>
        <p:spPr>
          <a:xfrm>
            <a:off x="4286248" y="1785932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1200</a:t>
            </a:r>
          </a:p>
        </p:txBody>
      </p:sp>
      <p:sp>
        <p:nvSpPr>
          <p:cNvPr id="9" name="矩形 8"/>
          <p:cNvSpPr/>
          <p:nvPr/>
        </p:nvSpPr>
        <p:spPr>
          <a:xfrm>
            <a:off x="6929454" y="1791199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550</a:t>
            </a:r>
          </a:p>
        </p:txBody>
      </p:sp>
      <p:sp>
        <p:nvSpPr>
          <p:cNvPr id="16" name="矩形 15"/>
          <p:cNvSpPr/>
          <p:nvPr/>
        </p:nvSpPr>
        <p:spPr>
          <a:xfrm>
            <a:off x="1857356" y="2571750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480</a:t>
            </a:r>
          </a:p>
        </p:txBody>
      </p:sp>
      <p:sp>
        <p:nvSpPr>
          <p:cNvPr id="17" name="矩形 16"/>
          <p:cNvSpPr/>
          <p:nvPr/>
        </p:nvSpPr>
        <p:spPr>
          <a:xfrm>
            <a:off x="4429124" y="2571750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660</a:t>
            </a:r>
          </a:p>
        </p:txBody>
      </p:sp>
      <p:sp>
        <p:nvSpPr>
          <p:cNvPr id="18" name="矩形 17"/>
          <p:cNvSpPr/>
          <p:nvPr/>
        </p:nvSpPr>
        <p:spPr>
          <a:xfrm>
            <a:off x="6929454" y="2571750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930</a:t>
            </a:r>
          </a:p>
        </p:txBody>
      </p:sp>
      <p:sp>
        <p:nvSpPr>
          <p:cNvPr id="19" name="矩形 18"/>
          <p:cNvSpPr/>
          <p:nvPr/>
        </p:nvSpPr>
        <p:spPr>
          <a:xfrm>
            <a:off x="1857356" y="3429006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240</a:t>
            </a:r>
          </a:p>
        </p:txBody>
      </p:sp>
      <p:sp>
        <p:nvSpPr>
          <p:cNvPr id="20" name="矩形 19"/>
          <p:cNvSpPr/>
          <p:nvPr/>
        </p:nvSpPr>
        <p:spPr>
          <a:xfrm>
            <a:off x="4357686" y="3429006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840</a:t>
            </a:r>
          </a:p>
        </p:txBody>
      </p:sp>
      <p:sp>
        <p:nvSpPr>
          <p:cNvPr id="21" name="矩形 20"/>
          <p:cNvSpPr/>
          <p:nvPr/>
        </p:nvSpPr>
        <p:spPr>
          <a:xfrm>
            <a:off x="6929454" y="3429006"/>
            <a:ext cx="114300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840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71472" y="714362"/>
            <a:ext cx="805914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我会填。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计算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32×12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可以这样想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32×10=(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),32×2=(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)+(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6" name="矩形 5"/>
          <p:cNvSpPr/>
          <p:nvPr/>
        </p:nvSpPr>
        <p:spPr>
          <a:xfrm>
            <a:off x="2214546" y="2005513"/>
            <a:ext cx="142876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320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929190" y="2000246"/>
            <a:ext cx="85725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64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57224" y="2643188"/>
            <a:ext cx="485778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320      64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384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85720" y="526852"/>
            <a:ext cx="3071834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我会填。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博文文具店今天卖出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支钢笔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每支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元。据此完成下边的竖式。</a:t>
            </a:r>
          </a:p>
        </p:txBody>
      </p:sp>
      <p:pic>
        <p:nvPicPr>
          <p:cNvPr id="16" name="TH195.EPS" descr="id:2147490764;FounderCES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00430" y="785800"/>
            <a:ext cx="4736206" cy="357190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3857620" y="2690342"/>
            <a:ext cx="164307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1   2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786578" y="1643056"/>
            <a:ext cx="121444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500562" y="1785932"/>
            <a:ext cx="164307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3    6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857619" y="3643320"/>
            <a:ext cx="241628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1   5   6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286644" y="2000246"/>
            <a:ext cx="121444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000760" y="2505579"/>
            <a:ext cx="121444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500826" y="2857502"/>
            <a:ext cx="121444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715140" y="3429006"/>
            <a:ext cx="121444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215206" y="3786196"/>
            <a:ext cx="121444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156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571472" y="500048"/>
            <a:ext cx="691614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列竖式计算。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31×22=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24×21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23×32=              34×22=</a:t>
            </a:r>
          </a:p>
        </p:txBody>
      </p:sp>
      <p:sp>
        <p:nvSpPr>
          <p:cNvPr id="9" name="矩形 8"/>
          <p:cNvSpPr/>
          <p:nvPr/>
        </p:nvSpPr>
        <p:spPr>
          <a:xfrm>
            <a:off x="2143108" y="1142990"/>
            <a:ext cx="164307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682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929190" y="1142990"/>
            <a:ext cx="164307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504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000232" y="3071816"/>
            <a:ext cx="164307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736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929190" y="3118970"/>
            <a:ext cx="164307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748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072330" y="2786064"/>
            <a:ext cx="164307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竖式略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3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857224" y="3571882"/>
            <a:ext cx="664373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        )                         (             )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00034" y="785800"/>
            <a:ext cx="805914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我会判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看一看错在哪里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然后改正过来。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      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改正：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    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改正：</a:t>
            </a:r>
          </a:p>
        </p:txBody>
      </p:sp>
      <p:sp>
        <p:nvSpPr>
          <p:cNvPr id="9" name="矩形 8"/>
          <p:cNvSpPr/>
          <p:nvPr/>
        </p:nvSpPr>
        <p:spPr>
          <a:xfrm>
            <a:off x="1428728" y="3571882"/>
            <a:ext cx="85725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572132" y="3547598"/>
            <a:ext cx="129500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r69a.jpg" descr="id:2147490771;FounderCES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42976" y="1714494"/>
            <a:ext cx="1214446" cy="1542985"/>
          </a:xfrm>
          <a:prstGeom prst="rect">
            <a:avLst/>
          </a:prstGeom>
        </p:spPr>
      </p:pic>
      <p:pic>
        <p:nvPicPr>
          <p:cNvPr id="10" name="r69b.jpg" descr="id:2147490778;FounderCES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14942" y="1643056"/>
            <a:ext cx="1214446" cy="1542985"/>
          </a:xfrm>
          <a:prstGeom prst="rect">
            <a:avLst/>
          </a:prstGeom>
        </p:spPr>
      </p:pic>
      <p:pic>
        <p:nvPicPr>
          <p:cNvPr id="11" name="TH254.EPS" descr="id:2147503915;FounderCES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71802" y="2786064"/>
            <a:ext cx="846377" cy="1285884"/>
          </a:xfrm>
          <a:prstGeom prst="rect">
            <a:avLst/>
          </a:prstGeom>
        </p:spPr>
      </p:pic>
      <p:pic>
        <p:nvPicPr>
          <p:cNvPr id="12" name="TH255.EPS" descr="id:2147503922;FounderCES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00958" y="2714626"/>
            <a:ext cx="846377" cy="128588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71472" y="526852"/>
            <a:ext cx="7715304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我会选。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用竖式计算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21×23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因数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十位上的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乘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A.42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B.420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C.63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3×32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的积是三位数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方框中可填的数有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A.1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B.3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C.2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71604" y="1785932"/>
            <a:ext cx="42862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42976" y="3714758"/>
            <a:ext cx="42862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6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342</TotalTime>
  <Words>519</Words>
  <Application>Microsoft Office PowerPoint</Application>
  <PresentationFormat>全屏显示(16:9)</PresentationFormat>
  <Paragraphs>102</Paragraphs>
  <Slides>15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17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357</cp:revision>
  <dcterms:created xsi:type="dcterms:W3CDTF">2018-12-06T02:32:00Z</dcterms:created>
  <dcterms:modified xsi:type="dcterms:W3CDTF">2021-01-03T09:33:21Z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